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9" r:id="rId2"/>
  </p:sldMasterIdLst>
  <p:sldIdLst>
    <p:sldId id="263" r:id="rId3"/>
    <p:sldId id="264" r:id="rId4"/>
    <p:sldId id="277" r:id="rId5"/>
    <p:sldId id="278" r:id="rId6"/>
    <p:sldId id="265" r:id="rId7"/>
    <p:sldId id="282" r:id="rId8"/>
    <p:sldId id="266" r:id="rId9"/>
    <p:sldId id="267" r:id="rId10"/>
    <p:sldId id="268" r:id="rId11"/>
    <p:sldId id="276" r:id="rId12"/>
    <p:sldId id="269" r:id="rId13"/>
    <p:sldId id="270" r:id="rId14"/>
    <p:sldId id="274" r:id="rId15"/>
    <p:sldId id="271" r:id="rId16"/>
    <p:sldId id="272" r:id="rId17"/>
    <p:sldId id="275" r:id="rId18"/>
    <p:sldId id="273" r:id="rId19"/>
    <p:sldId id="279" r:id="rId20"/>
    <p:sldId id="280" r:id="rId21"/>
    <p:sldId id="281" r:id="rId2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EEEE"/>
    <a:srgbClr val="0006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88"/>
    <p:restoredTop sz="98577" autoAdjust="0"/>
  </p:normalViewPr>
  <p:slideViewPr>
    <p:cSldViewPr snapToGrid="0" showGuides="1">
      <p:cViewPr varScale="1">
        <p:scale>
          <a:sx n="111" d="100"/>
          <a:sy n="111" d="100"/>
        </p:scale>
        <p:origin x="1944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7" descr="Tower logo.png                                                 0016DEDBMacintosh HD                   BE74CF2D: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371600"/>
            <a:ext cx="3962400" cy="373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311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009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798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520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3235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5221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9061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494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6377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5373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31992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40750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6301" name="Rectangle 157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139825"/>
            <a:ext cx="8540750" cy="45751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8" name="Picture 164" descr="Tower logo.png                                                 0016DEDBMacintosh HD                   BE74CF2D: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5943600"/>
            <a:ext cx="806450" cy="75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0681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0681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0681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0681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000681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000681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000681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000681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000681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0000"/>
        <a:buFont typeface="Times" charset="0"/>
        <a:buChar char="•"/>
        <a:defRPr sz="3200">
          <a:solidFill>
            <a:srgbClr val="00068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80000"/>
        <a:buFont typeface="Times" charset="0"/>
        <a:buChar char="•"/>
        <a:defRPr sz="2800">
          <a:solidFill>
            <a:srgbClr val="00068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80000"/>
        <a:buFont typeface="Times" charset="0"/>
        <a:buChar char="•"/>
        <a:defRPr sz="2400">
          <a:solidFill>
            <a:srgbClr val="00068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SzPct val="80000"/>
        <a:buFont typeface="Times" charset="0"/>
        <a:buChar char="•"/>
        <a:defRPr sz="2000">
          <a:solidFill>
            <a:srgbClr val="00068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SzPct val="80000"/>
        <a:buFont typeface="Times" charset="0"/>
        <a:buChar char="•"/>
        <a:defRPr sz="2000">
          <a:solidFill>
            <a:srgbClr val="00068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  <a:cs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80000"/>
        <a:buFont typeface="Times" charset="0"/>
        <a:buChar char="•"/>
        <a:defRPr sz="2000">
          <a:solidFill>
            <a:srgbClr val="00068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80000"/>
        <a:buFont typeface="Times" charset="0"/>
        <a:buChar char="•"/>
        <a:defRPr sz="2000">
          <a:solidFill>
            <a:srgbClr val="00068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80000"/>
        <a:buFont typeface="Times" charset="0"/>
        <a:buChar char="•"/>
        <a:defRPr sz="2000">
          <a:solidFill>
            <a:srgbClr val="00068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80000"/>
        <a:buFont typeface="Times" charset="0"/>
        <a:buChar char="•"/>
        <a:defRPr sz="2000">
          <a:solidFill>
            <a:srgbClr val="000681"/>
          </a:solidFill>
          <a:effectLst>
            <a:outerShdw blurRad="38100" dist="38100" dir="2700000" algn="tl">
              <a:srgbClr val="DDDDDD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mp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image" Target="../media/image8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mp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4" y="228600"/>
            <a:ext cx="8629433" cy="911225"/>
          </a:xfrm>
        </p:spPr>
        <p:txBody>
          <a:bodyPr/>
          <a:lstStyle/>
          <a:p>
            <a:pPr algn="ctr"/>
            <a:r>
              <a:rPr lang="en-US" dirty="0" smtClean="0"/>
              <a:t>Auburn Islamic Center - Pavilion Slab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16340" y="1139825"/>
            <a:ext cx="4194175" cy="4114800"/>
          </a:xfrm>
        </p:spPr>
        <p:txBody>
          <a:bodyPr/>
          <a:lstStyle/>
          <a:p>
            <a:r>
              <a:rPr lang="en-US" dirty="0" smtClean="0"/>
              <a:t>Group 3 Project Team:</a:t>
            </a: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Trey Lowrey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Connor Wilson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Caleb Spearing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Kyler Hancock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Mace Keenum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Matthew Barnett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Michael Ritter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Tanner Mayfield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22165" y="1139825"/>
            <a:ext cx="4194175" cy="4114800"/>
          </a:xfrm>
        </p:spPr>
        <p:txBody>
          <a:bodyPr/>
          <a:lstStyle/>
          <a:p>
            <a:r>
              <a:rPr lang="en-US" dirty="0"/>
              <a:t>Client: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 smtClean="0"/>
              <a:t>Auburn Islamic Center</a:t>
            </a:r>
            <a:endParaRPr lang="en-US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en-US" dirty="0"/>
              <a:t>Contacts:</a:t>
            </a:r>
          </a:p>
          <a:p>
            <a:pPr marL="914400" lvl="2" indent="0">
              <a:buNone/>
            </a:pPr>
            <a:r>
              <a:rPr lang="en-US" sz="2400" dirty="0" smtClean="0"/>
              <a:t>Dr</a:t>
            </a:r>
            <a:r>
              <a:rPr lang="en-US" sz="2400" dirty="0"/>
              <a:t>. Mustafa </a:t>
            </a:r>
            <a:r>
              <a:rPr lang="en-US" sz="2400" dirty="0" smtClean="0"/>
              <a:t>Kazmi</a:t>
            </a:r>
            <a:endParaRPr lang="en-US" sz="2400" dirty="0"/>
          </a:p>
          <a:p>
            <a:pPr marL="914400" lvl="2" indent="0">
              <a:buNone/>
            </a:pPr>
            <a:r>
              <a:rPr lang="en-US" sz="2400" dirty="0" smtClean="0"/>
              <a:t>Dr</a:t>
            </a:r>
            <a:r>
              <a:rPr lang="en-US" sz="2400" dirty="0"/>
              <a:t>. Afu </a:t>
            </a:r>
            <a:r>
              <a:rPr lang="en-US" sz="2400" dirty="0" smtClean="0"/>
              <a:t>Abdul</a:t>
            </a:r>
            <a:endParaRPr lang="en-US" sz="2400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65" y="3715654"/>
            <a:ext cx="3544019" cy="26580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Cost Estimate</a:t>
            </a:r>
            <a:endParaRPr lang="en-US" dirty="0"/>
          </a:p>
        </p:txBody>
      </p:sp>
      <p:pic>
        <p:nvPicPr>
          <p:cNvPr id="7" name="Content Placeholder 6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1416314"/>
            <a:ext cx="8540750" cy="40221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879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Concrete Mix Design</a:t>
            </a:r>
            <a:endParaRPr lang="en-US" dirty="0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3941220"/>
              </p:ext>
            </p:extLst>
          </p:nvPr>
        </p:nvGraphicFramePr>
        <p:xfrm>
          <a:off x="837721" y="1842488"/>
          <a:ext cx="7468559" cy="3173024"/>
        </p:xfrm>
        <a:graphic>
          <a:graphicData uri="http://schemas.openxmlformats.org/drawingml/2006/table">
            <a:tbl>
              <a:tblPr/>
              <a:tblGrid>
                <a:gridCol w="3173058">
                  <a:extLst>
                    <a:ext uri="{9D8B030D-6E8A-4147-A177-3AD203B41FA5}">
                      <a16:colId xmlns:a16="http://schemas.microsoft.com/office/drawing/2014/main" val="1775055575"/>
                    </a:ext>
                  </a:extLst>
                </a:gridCol>
                <a:gridCol w="4295501">
                  <a:extLst>
                    <a:ext uri="{9D8B030D-6E8A-4147-A177-3AD203B41FA5}">
                      <a16:colId xmlns:a16="http://schemas.microsoft.com/office/drawing/2014/main" val="3720803931"/>
                    </a:ext>
                  </a:extLst>
                </a:gridCol>
              </a:tblGrid>
              <a:tr h="530803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2600" b="0" i="0" u="none" strike="noStrike" dirty="0">
                          <a:solidFill>
                            <a:srgbClr val="F2F2F2"/>
                          </a:solidFill>
                          <a:effectLst/>
                          <a:latin typeface="Times New Roman" panose="02020603050405020304" pitchFamily="18" charset="0"/>
                        </a:rPr>
                        <a:t>Concrete Mix </a:t>
                      </a:r>
                      <a:r>
                        <a:rPr lang="en-US" sz="2600" b="0" i="0" u="none" strike="noStrike" dirty="0" smtClean="0">
                          <a:solidFill>
                            <a:srgbClr val="F2F2F2"/>
                          </a:solidFill>
                          <a:effectLst/>
                          <a:latin typeface="Times New Roman" panose="02020603050405020304" pitchFamily="18" charset="0"/>
                        </a:rPr>
                        <a:t>Design – 3000 PSI</a:t>
                      </a:r>
                      <a:endParaRPr lang="en-US" sz="2600" b="0" i="0" u="none" strike="noStrike" dirty="0">
                        <a:solidFill>
                          <a:srgbClr val="F2F2F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4634636"/>
                  </a:ext>
                </a:extLst>
              </a:tr>
              <a:tr h="41284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1" u="none" strike="noStrike">
                          <a:solidFill>
                            <a:srgbClr val="F2F2F2"/>
                          </a:solidFill>
                          <a:effectLst/>
                          <a:latin typeface="Times New Roman" panose="02020603050405020304" pitchFamily="18" charset="0"/>
                        </a:rPr>
                        <a:t>Materials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1" u="none" strike="noStrike" dirty="0">
                          <a:solidFill>
                            <a:srgbClr val="F2F2F2"/>
                          </a:solidFill>
                          <a:effectLst/>
                          <a:latin typeface="Times New Roman" panose="02020603050405020304" pitchFamily="18" charset="0"/>
                        </a:rPr>
                        <a:t>Amounts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91443316"/>
                  </a:ext>
                </a:extLst>
              </a:tr>
              <a:tr h="3184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Type I &amp; II Cement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375 lbs.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4309049"/>
                  </a:ext>
                </a:extLst>
              </a:tr>
              <a:tr h="3184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Fly Ash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125 lbs.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108080"/>
                  </a:ext>
                </a:extLst>
              </a:tr>
              <a:tr h="3184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Sand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1325 lbs.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3730974"/>
                  </a:ext>
                </a:extLst>
              </a:tr>
              <a:tr h="3184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Limestone #57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1900 lbs.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9773631"/>
                  </a:ext>
                </a:extLst>
              </a:tr>
              <a:tr h="3184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Water Reducer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1.64 lbs.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421194"/>
                  </a:ext>
                </a:extLst>
              </a:tr>
              <a:tr h="3184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Water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275.2 lbs or 33 gal.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35933629"/>
                  </a:ext>
                </a:extLst>
              </a:tr>
              <a:tr h="31848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W/CM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0.55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9415294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983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911225"/>
          </a:xfrm>
        </p:spPr>
        <p:txBody>
          <a:bodyPr/>
          <a:lstStyle/>
          <a:p>
            <a:pPr algn="ctr"/>
            <a:r>
              <a:rPr lang="en-US" dirty="0" smtClean="0"/>
              <a:t>Proposed Schedule</a:t>
            </a:r>
            <a:endParaRPr lang="en-US" dirty="0"/>
          </a:p>
        </p:txBody>
      </p:sp>
      <p:pic>
        <p:nvPicPr>
          <p:cNvPr id="3" name="Content Placeholder 2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864" y="1622173"/>
            <a:ext cx="6068272" cy="36104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579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01625" y="0"/>
            <a:ext cx="8540750" cy="911225"/>
          </a:xfrm>
        </p:spPr>
        <p:txBody>
          <a:bodyPr/>
          <a:lstStyle/>
          <a:p>
            <a:pPr algn="ctr"/>
            <a:r>
              <a:rPr lang="en-US" dirty="0" smtClean="0"/>
              <a:t>Proposed Schedule</a:t>
            </a:r>
            <a:endParaRPr lang="en-US" dirty="0"/>
          </a:p>
        </p:txBody>
      </p:sp>
      <p:pic>
        <p:nvPicPr>
          <p:cNvPr id="11" name="Content Placeholder 10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701" y="1139825"/>
            <a:ext cx="6704598" cy="4575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9496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Personnel Responsibilities</a:t>
            </a:r>
            <a:endParaRPr lang="en-US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522" y="1150620"/>
            <a:ext cx="5772956" cy="45535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807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Safety Plan</a:t>
            </a:r>
            <a:endParaRPr lang="en-US" dirty="0"/>
          </a:p>
        </p:txBody>
      </p:sp>
      <p:pic>
        <p:nvPicPr>
          <p:cNvPr id="9" name="Content Placeholder 8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18239"/>
            <a:ext cx="5486400" cy="66215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5748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29575"/>
            <a:ext cx="5486400" cy="6598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640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Project Model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78"/>
          <a:stretch/>
        </p:blipFill>
        <p:spPr bwMode="auto">
          <a:xfrm>
            <a:off x="762000" y="1173554"/>
            <a:ext cx="7620000" cy="23946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34" b="-1"/>
          <a:stretch/>
        </p:blipFill>
        <p:spPr bwMode="auto">
          <a:xfrm>
            <a:off x="762000" y="3712771"/>
            <a:ext cx="7620000" cy="24255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044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47" b="19988"/>
          <a:stretch/>
        </p:blipFill>
        <p:spPr bwMode="auto">
          <a:xfrm>
            <a:off x="762000" y="605640"/>
            <a:ext cx="7620000" cy="28500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93" b="19296"/>
          <a:stretch/>
        </p:blipFill>
        <p:spPr bwMode="auto">
          <a:xfrm>
            <a:off x="762000" y="3693225"/>
            <a:ext cx="7620000" cy="28025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06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895" y="3455720"/>
            <a:ext cx="6580210" cy="30554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8"/>
          <a:stretch/>
        </p:blipFill>
        <p:spPr bwMode="auto">
          <a:xfrm>
            <a:off x="1283524" y="174663"/>
            <a:ext cx="6576952" cy="31266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2337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64699"/>
            <a:ext cx="8540750" cy="911225"/>
          </a:xfrm>
        </p:spPr>
        <p:txBody>
          <a:bodyPr/>
          <a:lstStyle/>
          <a:p>
            <a:pPr algn="ctr"/>
            <a:r>
              <a:rPr lang="en-US" dirty="0" smtClean="0"/>
              <a:t>Project Description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Auburn Islamic Center has a wooden pavilion covering an area for recreation. This pavilion provides a spot for children to play or for adults to cookout and enjoy the outdoors.</a:t>
            </a:r>
          </a:p>
          <a:p>
            <a:r>
              <a:rPr lang="en-US" dirty="0" smtClean="0"/>
              <a:t>This structure is supported by 6”x6” posts and has a metal roof. Currently, there is no floor system, making the area less desirable to use. </a:t>
            </a:r>
          </a:p>
        </p:txBody>
      </p:sp>
    </p:spTree>
    <p:extLst>
      <p:ext uri="{BB962C8B-B14F-4D97-AF65-F5344CB8AC3E}">
        <p14:creationId xmlns:p14="http://schemas.microsoft.com/office/powerpoint/2010/main" val="1562299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Proposal Agreement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I, _______________(</a:t>
            </a:r>
            <a:r>
              <a:rPr lang="en-US" i="1" dirty="0" smtClean="0"/>
              <a:t>print name</a:t>
            </a:r>
            <a:r>
              <a:rPr lang="en-US" dirty="0" smtClean="0"/>
              <a:t>), on behalf of the Auburn Islamic Center, agree to the previously proposed project conditions.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Signed: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________________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________________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06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19692"/>
            <a:ext cx="4040188" cy="3966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3438" y="1919692"/>
            <a:ext cx="4041775" cy="3951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457200" y="422031"/>
            <a:ext cx="4040188" cy="1485899"/>
          </a:xfrm>
        </p:spPr>
        <p:txBody>
          <a:bodyPr/>
          <a:lstStyle/>
          <a:p>
            <a:r>
              <a:rPr lang="en-US" sz="1600" b="0" dirty="0" smtClean="0"/>
              <a:t>As you can see, it would be very easy for children to get dirty in a play environment such as this.</a:t>
            </a:r>
            <a:endParaRPr lang="en-US" sz="1600" b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3"/>
          </p:nvPr>
        </p:nvSpPr>
        <p:spPr>
          <a:xfrm>
            <a:off x="4643438" y="878108"/>
            <a:ext cx="4041775" cy="845183"/>
          </a:xfrm>
        </p:spPr>
        <p:txBody>
          <a:bodyPr/>
          <a:lstStyle/>
          <a:p>
            <a:r>
              <a:rPr lang="en-US" sz="1600" b="0" dirty="0" smtClean="0"/>
              <a:t>The area is also not aesthetically pleasing with the current floor situation.</a:t>
            </a:r>
            <a:endParaRPr lang="en-US" sz="1600" b="0" dirty="0"/>
          </a:p>
        </p:txBody>
      </p:sp>
      <p:sp>
        <p:nvSpPr>
          <p:cNvPr id="13" name="TextBox 12"/>
          <p:cNvSpPr txBox="1"/>
          <p:nvPr/>
        </p:nvSpPr>
        <p:spPr>
          <a:xfrm>
            <a:off x="2158272" y="68088"/>
            <a:ext cx="482745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4000">
                <a:solidFill>
                  <a:srgbClr val="000681"/>
                </a:solidFill>
                <a:latin typeface="+mj-lt"/>
                <a:ea typeface="+mj-ea"/>
                <a:cs typeface="ＭＳ Ｐゴシック" charset="0"/>
              </a:defRPr>
            </a:lvl1pPr>
            <a:lvl2pPr>
              <a:defRPr sz="4000">
                <a:solidFill>
                  <a:srgbClr val="000681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>
              <a:defRPr sz="4000">
                <a:solidFill>
                  <a:srgbClr val="000681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>
              <a:defRPr sz="4000">
                <a:solidFill>
                  <a:srgbClr val="000681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>
              <a:defRPr sz="4000">
                <a:solidFill>
                  <a:srgbClr val="000681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681"/>
                </a:solidFill>
                <a:latin typeface="Arial" charset="0"/>
                <a:ea typeface="ＭＳ Ｐゴシック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681"/>
                </a:solidFill>
                <a:latin typeface="Arial" charset="0"/>
                <a:ea typeface="ＭＳ Ｐゴシック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681"/>
                </a:solidFill>
                <a:latin typeface="Arial" charset="0"/>
                <a:ea typeface="ＭＳ Ｐゴシック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rgbClr val="00068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/>
              <a:t>Project Description</a:t>
            </a:r>
          </a:p>
        </p:txBody>
      </p:sp>
    </p:spTree>
    <p:extLst>
      <p:ext uri="{BB962C8B-B14F-4D97-AF65-F5344CB8AC3E}">
        <p14:creationId xmlns:p14="http://schemas.microsoft.com/office/powerpoint/2010/main" val="207741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28800" y="98790"/>
            <a:ext cx="5486400" cy="566738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4000" b="0" dirty="0" smtClean="0"/>
              <a:t>Project Description</a:t>
            </a:r>
            <a:endParaRPr lang="en-US" sz="4000" b="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1875" b="21875"/>
          <a:stretch>
            <a:fillRect/>
          </a:stretch>
        </p:blipFill>
        <p:spPr>
          <a:xfrm>
            <a:off x="1626920" y="835268"/>
            <a:ext cx="5890161" cy="44752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 Placeholder 8"/>
          <p:cNvSpPr>
            <a:spLocks noGrp="1"/>
          </p:cNvSpPr>
          <p:nvPr>
            <p:ph type="body" sz="half" idx="2"/>
          </p:nvPr>
        </p:nvSpPr>
        <p:spPr>
          <a:xfrm>
            <a:off x="1603169" y="5480293"/>
            <a:ext cx="5961413" cy="1015878"/>
          </a:xfrm>
        </p:spPr>
        <p:txBody>
          <a:bodyPr/>
          <a:lstStyle/>
          <a:p>
            <a:r>
              <a:rPr lang="en-US" sz="1600" dirty="0" smtClean="0"/>
              <a:t>Our group has been given the opportunity to design a concrete slab for this pavilion. The slab will cover everything underneath the structure and extend 1 foot beyond the perimeter. This will provide the users with a clean, durable surface to enjoy for years to come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45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Site Location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02735" y="111055"/>
            <a:ext cx="5263374" cy="72371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1325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Job Hazard Analysis</a:t>
            </a:r>
            <a:endParaRPr lang="en-US" dirty="0"/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890" y="1141413"/>
            <a:ext cx="7424220" cy="45751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0002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Section and Plan Views</a:t>
            </a:r>
            <a:endParaRPr lang="en-US" dirty="0"/>
          </a:p>
        </p:txBody>
      </p:sp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169" y="1207698"/>
            <a:ext cx="1840407" cy="55665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8" y="1890401"/>
            <a:ext cx="5953956" cy="42011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0161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6" name="Picture 5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5886" y="326554"/>
            <a:ext cx="4652229" cy="620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10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Quantity Takeoff</a:t>
            </a:r>
            <a:endParaRPr lang="en-US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625" y="1792478"/>
            <a:ext cx="8540750" cy="32730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312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ompass">
  <a:themeElements>
    <a:clrScheme name="Compass 9">
      <a:dk1>
        <a:srgbClr val="000000"/>
      </a:dk1>
      <a:lt1>
        <a:srgbClr val="FFFFFF"/>
      </a:lt1>
      <a:dk2>
        <a:srgbClr val="000000"/>
      </a:dk2>
      <a:lt2>
        <a:srgbClr val="FEFEFE"/>
      </a:lt2>
      <a:accent1>
        <a:srgbClr val="E1E1FF"/>
      </a:accent1>
      <a:accent2>
        <a:srgbClr val="D9FFF8"/>
      </a:accent2>
      <a:accent3>
        <a:srgbClr val="FFFFFF"/>
      </a:accent3>
      <a:accent4>
        <a:srgbClr val="000000"/>
      </a:accent4>
      <a:accent5>
        <a:srgbClr val="EEEEFF"/>
      </a:accent5>
      <a:accent6>
        <a:srgbClr val="C4E7E1"/>
      </a:accent6>
      <a:hlink>
        <a:srgbClr val="9966FF"/>
      </a:hlink>
      <a:folHlink>
        <a:srgbClr val="666699"/>
      </a:folHlink>
    </a:clrScheme>
    <a:fontScheme name="Compass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Compass 1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4C0000"/>
        </a:accent1>
        <a:accent2>
          <a:srgbClr val="FF9900"/>
        </a:accent2>
        <a:accent3>
          <a:srgbClr val="C0AAAA"/>
        </a:accent3>
        <a:accent4>
          <a:srgbClr val="DADADA"/>
        </a:accent4>
        <a:accent5>
          <a:srgbClr val="B2AAAA"/>
        </a:accent5>
        <a:accent6>
          <a:srgbClr val="E78A00"/>
        </a:accent6>
        <a:hlink>
          <a:srgbClr val="FFDF57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2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7A5C40"/>
        </a:accent1>
        <a:accent2>
          <a:srgbClr val="FFFF99"/>
        </a:accent2>
        <a:accent3>
          <a:srgbClr val="D3C3B8"/>
        </a:accent3>
        <a:accent4>
          <a:srgbClr val="DADADA"/>
        </a:accent4>
        <a:accent5>
          <a:srgbClr val="BEB5AF"/>
        </a:accent5>
        <a:accent6>
          <a:srgbClr val="E7E78A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3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4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005452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AB3B3"/>
        </a:accent5>
        <a:accent6>
          <a:srgbClr val="00B95C"/>
        </a:accent6>
        <a:hlink>
          <a:srgbClr val="CCFFCC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5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333333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ADADAD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0048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AAB1AA"/>
        </a:accent5>
        <a:accent6>
          <a:srgbClr val="6E8704"/>
        </a:accent6>
        <a:hlink>
          <a:srgbClr val="99FF33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7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57574D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B4B4B2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8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ss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Image" ma:contentTypeID="0x0101009148F5A04DDD49CBA7127AADA5FB792B00AADE34325A8B49CDA8BB4DB53328F21400A916D8B5FA10124CBDC7BEF2F70583D8" ma:contentTypeVersion="1" ma:contentTypeDescription="Upload an image." ma:contentTypeScope="" ma:versionID="05ead06252cc7e66c22d8c48a909c08f">
  <xsd:schema xmlns:xsd="http://www.w3.org/2001/XMLSchema" xmlns:xs="http://www.w3.org/2001/XMLSchema" xmlns:p="http://schemas.microsoft.com/office/2006/metadata/properties" xmlns:ns1="http://schemas.microsoft.com/sharepoint/v3" xmlns:ns2="803FE8E0-07D9-40B2-91AF-B44D66EBF344" xmlns:ns3="http://schemas.microsoft.com/sharepoint/v3/fields" xmlns:ns4="205d7350-60c3-4e8b-8c1a-d11d0b63c740" targetNamespace="http://schemas.microsoft.com/office/2006/metadata/properties" ma:root="true" ma:fieldsID="2a3099560f76315a450ee9a1cd9d90b3" ns1:_="" ns2:_="" ns3:_="" ns4:_="">
    <xsd:import namespace="http://schemas.microsoft.com/sharepoint/v3"/>
    <xsd:import namespace="803FE8E0-07D9-40B2-91AF-B44D66EBF344"/>
    <xsd:import namespace="http://schemas.microsoft.com/sharepoint/v3/fields"/>
    <xsd:import namespace="205d7350-60c3-4e8b-8c1a-d11d0b63c740"/>
    <xsd:element name="properties">
      <xsd:complexType>
        <xsd:sequence>
          <xsd:element name="documentManagement">
            <xsd:complexType>
              <xsd:all>
                <xsd:element ref="ns1:FileRef" minOccurs="0"/>
                <xsd:element ref="ns1:File_x0020_Type" minOccurs="0"/>
                <xsd:element ref="ns1:HTML_x0020_File_x0020_Type" minOccurs="0"/>
                <xsd:element ref="ns1:FSObjType" minOccurs="0"/>
                <xsd:element ref="ns2:ThumbnailExists" minOccurs="0"/>
                <xsd:element ref="ns2:PreviewExists" minOccurs="0"/>
                <xsd:element ref="ns2:ImageWidth" minOccurs="0"/>
                <xsd:element ref="ns2:ImageHeight" minOccurs="0"/>
                <xsd:element ref="ns2:ImageCreateDate" minOccurs="0"/>
                <xsd:element ref="ns3:wic_System_Copyright" minOccurs="0"/>
                <xsd:element ref="ns4:_dlc_DocId" minOccurs="0"/>
                <xsd:element ref="ns4:_dlc_DocIdUrl" minOccurs="0"/>
                <xsd:element ref="ns4:_dlc_DocIdPersistId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FileRef" ma:index="8" nillable="true" ma:displayName="URL Path" ma:hidden="true" ma:list="Docs" ma:internalName="FileRef" ma:readOnly="true" ma:showField="FullUrl">
      <xsd:simpleType>
        <xsd:restriction base="dms:Lookup"/>
      </xsd:simpleType>
    </xsd:element>
    <xsd:element name="File_x0020_Type" ma:index="9" nillable="true" ma:displayName="File Type" ma:hidden="true" ma:internalName="File_x0020_Type" ma:readOnly="true">
      <xsd:simpleType>
        <xsd:restriction base="dms:Text"/>
      </xsd:simpleType>
    </xsd:element>
    <xsd:element name="HTML_x0020_File_x0020_Type" ma:index="10" nillable="true" ma:displayName="HTML File Type" ma:hidden="true" ma:internalName="HTML_x0020_File_x0020_Type" ma:readOnly="true">
      <xsd:simpleType>
        <xsd:restriction base="dms:Text"/>
      </xsd:simpleType>
    </xsd:element>
    <xsd:element name="FSObjType" ma:index="11" nillable="true" ma:displayName="Item Type" ma:hidden="true" ma:list="Docs" ma:internalName="FSObjType" ma:readOnly="true" ma:showField="FSType">
      <xsd:simpleType>
        <xsd:restriction base="dms:Lookup"/>
      </xsd:simpleType>
    </xsd:element>
    <xsd:element name="PublishingStartDate" ma:index="30" nillable="true" ma:displayName="Scheduling Start Date" ma:description="" ma:hidden="true" ma:internalName="PublishingStartDate">
      <xsd:simpleType>
        <xsd:restriction base="dms:Unknown"/>
      </xsd:simpleType>
    </xsd:element>
    <xsd:element name="PublishingExpirationDate" ma:index="31" nillable="true" ma:displayName="Scheduling End Date" ma:description="" ma:hidden="true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3FE8E0-07D9-40B2-91AF-B44D66EBF344" elementFormDefault="qualified">
    <xsd:import namespace="http://schemas.microsoft.com/office/2006/documentManagement/types"/>
    <xsd:import namespace="http://schemas.microsoft.com/office/infopath/2007/PartnerControls"/>
    <xsd:element name="ThumbnailExists" ma:index="18" nillable="true" ma:displayName="Thumbnail Exists" ma:default="FALSE" ma:hidden="true" ma:internalName="ThumbnailExists" ma:readOnly="true">
      <xsd:simpleType>
        <xsd:restriction base="dms:Boolean"/>
      </xsd:simpleType>
    </xsd:element>
    <xsd:element name="PreviewExists" ma:index="19" nillable="true" ma:displayName="Preview Exists" ma:default="FALSE" ma:hidden="true" ma:internalName="PreviewExists" ma:readOnly="true">
      <xsd:simpleType>
        <xsd:restriction base="dms:Boolean"/>
      </xsd:simpleType>
    </xsd:element>
    <xsd:element name="ImageWidth" ma:index="20" nillable="true" ma:displayName="Width" ma:internalName="ImageWidth" ma:readOnly="true">
      <xsd:simpleType>
        <xsd:restriction base="dms:Unknown"/>
      </xsd:simpleType>
    </xsd:element>
    <xsd:element name="ImageHeight" ma:index="22" nillable="true" ma:displayName="Height" ma:internalName="ImageHeight" ma:readOnly="true">
      <xsd:simpleType>
        <xsd:restriction base="dms:Unknown"/>
      </xsd:simpleType>
    </xsd:element>
    <xsd:element name="ImageCreateDate" ma:index="25" nillable="true" ma:displayName="Date Picture Taken" ma:format="DateTime" ma:hidden="true" ma:internalName="ImageCreateDat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wic_System_Copyright" ma:index="26" nillable="true" ma:displayName="Copyright" ma:internalName="wic_System_Copyright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05d7350-60c3-4e8b-8c1a-d11d0b63c740" elementFormDefault="qualified">
    <xsd:import namespace="http://schemas.microsoft.com/office/2006/documentManagement/types"/>
    <xsd:import namespace="http://schemas.microsoft.com/office/infopath/2007/PartnerControls"/>
    <xsd:element name="_dlc_DocId" ma:index="27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8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9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 ma:index="24" ma:displayName="Author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 ma:index="23" ma:displayName="Comments"/>
        <xsd:element name="keywords" minOccurs="0" maxOccurs="1" type="xsd:string" ma:index="14" ma:displayName="Keywords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AD3290F-E2A0-4A90-8D15-8F601F76B6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803FE8E0-07D9-40B2-91AF-B44D66EBF344"/>
    <ds:schemaRef ds:uri="http://schemas.microsoft.com/sharepoint/v3/fields"/>
    <ds:schemaRef ds:uri="205d7350-60c3-4e8b-8c1a-d11d0b63c7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Ninja:Applications:Microsoft Office X:Templates:Presentations:Designs:Compass</Template>
  <TotalTime>1284</TotalTime>
  <Words>294</Words>
  <Application>Microsoft Office PowerPoint</Application>
  <PresentationFormat>On-screen Show (4:3)</PresentationFormat>
  <Paragraphs>57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ＭＳ Ｐゴシック</vt:lpstr>
      <vt:lpstr>Arial</vt:lpstr>
      <vt:lpstr>Times</vt:lpstr>
      <vt:lpstr>Times New Roman</vt:lpstr>
      <vt:lpstr>Wingdings</vt:lpstr>
      <vt:lpstr>Compass</vt:lpstr>
      <vt:lpstr>Auburn Islamic Center - Pavilion Slab</vt:lpstr>
      <vt:lpstr>Project Description</vt:lpstr>
      <vt:lpstr>PowerPoint Presentation</vt:lpstr>
      <vt:lpstr>Project Description</vt:lpstr>
      <vt:lpstr>Site Location</vt:lpstr>
      <vt:lpstr>Job Hazard Analysis</vt:lpstr>
      <vt:lpstr>Section and Plan Views</vt:lpstr>
      <vt:lpstr>PowerPoint Presentation</vt:lpstr>
      <vt:lpstr>Quantity Takeoff</vt:lpstr>
      <vt:lpstr>Cost Estimate</vt:lpstr>
      <vt:lpstr>Concrete Mix Design</vt:lpstr>
      <vt:lpstr>Proposed Schedule</vt:lpstr>
      <vt:lpstr>Proposed Schedule</vt:lpstr>
      <vt:lpstr>Personnel Responsibilities</vt:lpstr>
      <vt:lpstr>Safety Plan</vt:lpstr>
      <vt:lpstr>PowerPoint Presentation</vt:lpstr>
      <vt:lpstr>Project Model</vt:lpstr>
      <vt:lpstr>PowerPoint Presentation</vt:lpstr>
      <vt:lpstr>PowerPoint Presentation</vt:lpstr>
      <vt:lpstr>Proposal Agreement</vt:lpstr>
    </vt:vector>
  </TitlesOfParts>
  <Company>University Relations - Publications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</dc:title>
  <dc:creator>Kevin Loden</dc:creator>
  <cp:lastModifiedBy>Trey Lowrey</cp:lastModifiedBy>
  <cp:revision>125</cp:revision>
  <dcterms:created xsi:type="dcterms:W3CDTF">2005-04-20T15:39:23Z</dcterms:created>
  <dcterms:modified xsi:type="dcterms:W3CDTF">2017-03-28T21:31:59Z</dcterms:modified>
</cp:coreProperties>
</file>